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73" r:id="rId3"/>
    <p:sldId id="257" r:id="rId4"/>
    <p:sldId id="260" r:id="rId5"/>
    <p:sldId id="271" r:id="rId6"/>
    <p:sldId id="268" r:id="rId7"/>
    <p:sldId id="266" r:id="rId8"/>
    <p:sldId id="275" r:id="rId9"/>
    <p:sldId id="283" r:id="rId10"/>
    <p:sldId id="284" r:id="rId11"/>
    <p:sldId id="285" r:id="rId12"/>
    <p:sldId id="289" r:id="rId13"/>
    <p:sldId id="291" r:id="rId14"/>
    <p:sldId id="292" r:id="rId15"/>
    <p:sldId id="293" r:id="rId16"/>
    <p:sldId id="294" r:id="rId17"/>
    <p:sldId id="295" r:id="rId18"/>
    <p:sldId id="274" r:id="rId19"/>
    <p:sldId id="258" r:id="rId20"/>
    <p:sldId id="261" r:id="rId21"/>
    <p:sldId id="269" r:id="rId22"/>
    <p:sldId id="272" r:id="rId23"/>
    <p:sldId id="276" r:id="rId24"/>
    <p:sldId id="286" r:id="rId25"/>
    <p:sldId id="287" r:id="rId26"/>
    <p:sldId id="288" r:id="rId27"/>
    <p:sldId id="290" r:id="rId28"/>
    <p:sldId id="263" r:id="rId29"/>
    <p:sldId id="264" r:id="rId30"/>
    <p:sldId id="278" r:id="rId31"/>
    <p:sldId id="265" r:id="rId32"/>
    <p:sldId id="267" r:id="rId33"/>
    <p:sldId id="270" r:id="rId34"/>
    <p:sldId id="259" r:id="rId35"/>
    <p:sldId id="282" r:id="rId36"/>
    <p:sldId id="296" r:id="rId3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6" autoAdjust="0"/>
    <p:restoredTop sz="99424" autoAdjust="0"/>
  </p:normalViewPr>
  <p:slideViewPr>
    <p:cSldViewPr>
      <p:cViewPr varScale="1">
        <p:scale>
          <a:sx n="83" d="100"/>
          <a:sy n="83" d="100"/>
        </p:scale>
        <p:origin x="-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224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753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4228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7066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06610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5137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9108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3327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6990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3958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1034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8F78712-20E5-4999-985D-C43B0B5BFA63}" type="datetimeFigureOut">
              <a:rPr lang="hr-HR" smtClean="0"/>
              <a:pPr/>
              <a:t>28.2.2017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FB238A1-826F-4A49-A626-FFF3B2B4D696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71485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Firenca" TargetMode="External"/><Relationship Id="rId2" Type="http://schemas.openxmlformats.org/officeDocument/2006/relationships/hyperlink" Target="https://hr.wikipedia.org/wiki/Ekologij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hr.wikipedia.org/wiki/Franjo_Asi%C5%A1ki" TargetMode="External"/><Relationship Id="rId4" Type="http://schemas.openxmlformats.org/officeDocument/2006/relationships/hyperlink" Target="https://hr.wikipedia.org/wiki/Ugro%C5%BEena_vrst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40544" y="-603448"/>
            <a:ext cx="8062912" cy="338437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 </a:t>
            </a:r>
            <a:r>
              <a:rPr lang="hr-HR" dirty="0" smtClean="0">
                <a:solidFill>
                  <a:srgbClr val="FF0000"/>
                </a:solidFill>
              </a:rPr>
              <a:t>Svjetski dan životinja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       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55372" y="2780928"/>
            <a:ext cx="8062912" cy="338437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</a:rPr>
              <a:t>Svjetski dan životinja proglašen je 1931. na konvenciji 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  <a:hlinkClick r:id="rId2" tooltip="Ekologija"/>
              </a:rPr>
              <a:t>ekologa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</a:rPr>
              <a:t> u 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  <a:hlinkClick r:id="rId3" tooltip="Firenca"/>
              </a:rPr>
              <a:t>Firenci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</a:rPr>
              <a:t> da bi se naglasio nepovoljan položaj 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  <a:hlinkClick r:id="rId4" tooltip="Ugrožena vrsta"/>
              </a:rPr>
              <a:t>ugroženih vrsta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</a:rPr>
              <a:t>. Za Svjetski dan životinja bio je odabran 4. listopada jer se toga dana slavi svetkovina 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  <a:hlinkClick r:id="rId5" tooltip="Franjo Asiški"/>
              </a:rPr>
              <a:t>sv. Franja Asiškog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</a:rPr>
              <a:t>, sveca zaštitnika </a:t>
            </a:r>
            <a:r>
              <a:rPr lang="hr-HR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životinja.</a:t>
            </a:r>
            <a:r>
              <a:rPr lang="hr-HR" b="1" baseline="30000" dirty="0"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r>
              <a:rPr lang="hr-HR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Otada </a:t>
            </a:r>
            <a:r>
              <a:rPr lang="hr-HR" b="1" dirty="0">
                <a:solidFill>
                  <a:srgbClr val="FF0000"/>
                </a:solidFill>
                <a:latin typeface="Britannic Bold" panose="020B0903060703020204" pitchFamily="34" charset="0"/>
              </a:rPr>
              <a:t>je Svjetski dan životinja postao dan prisjećanja i odavanja počasti svim životinjama, a poseban je naglasak stavljen na ljude koji vole i poštuju ostale životinje. Dan se slavi na razne načine u svakoj zemlji bez obzira na nacionalnost, religiju, vjeru ili političku </a:t>
            </a:r>
            <a:r>
              <a:rPr lang="hr-HR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ideologiju.</a:t>
            </a:r>
          </a:p>
          <a:p>
            <a:r>
              <a:rPr lang="hr-HR" b="1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Ove godine obilježen je međunarodni dan životinja u našoj školi pod nazivom: „Moji kućni ljubimci” </a:t>
            </a:r>
            <a:endParaRPr lang="hr-HR" b="1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7" y="1169988"/>
            <a:ext cx="3384376" cy="107632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3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16832"/>
            <a:ext cx="3705876" cy="4941168"/>
          </a:xfrm>
          <a:prstGeom prst="rect">
            <a:avLst/>
          </a:prstGeom>
        </p:spPr>
      </p:pic>
      <p:pic>
        <p:nvPicPr>
          <p:cNvPr id="3" name="Slika 2" descr="- (3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8453" y="980728"/>
            <a:ext cx="3535547" cy="58772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Psi ipak sanjaju! 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Psi i ljudi imaju isti tip </a:t>
            </a:r>
            <a:r>
              <a:rPr lang="hr-HR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sporovalnog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 spavanja i REM fazu spavanja. Za vrijeme REM-a psi isto mogu sanjati. Trzanje i pomicanje šapa koji se pojavljuju u snu znakovi su da vaš pas sanja.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3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608651"/>
            <a:ext cx="5796136" cy="3249349"/>
          </a:xfrm>
          <a:prstGeom prst="rect">
            <a:avLst/>
          </a:prstGeom>
        </p:spPr>
      </p:pic>
      <p:pic>
        <p:nvPicPr>
          <p:cNvPr id="3" name="Slika 2" descr="- (4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608" y="0"/>
            <a:ext cx="3528392" cy="3528392"/>
          </a:xfrm>
          <a:prstGeom prst="rect">
            <a:avLst/>
          </a:prstGeom>
        </p:spPr>
      </p:pic>
      <p:pic>
        <p:nvPicPr>
          <p:cNvPr id="4" name="Slika 3" descr="IMG_20141125_111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0"/>
            <a:ext cx="2780531" cy="3705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6137" y="3707026"/>
            <a:ext cx="33631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Lovi svoj rep!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 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Psi love svoje repove zbog mnogih razloga: znatiželjnosti, vježbe, nervoze, grabežljivog instinkta ili, možda imaju buhe! Ako vaš pas pretjerano lovi svoj rep, popričajte sa svojim veterinarom.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787729"/>
            <a:ext cx="3419872" cy="6070272"/>
          </a:xfrm>
          <a:prstGeom prst="rect">
            <a:avLst/>
          </a:prstGeom>
        </p:spPr>
      </p:pic>
      <p:pic>
        <p:nvPicPr>
          <p:cNvPr id="4" name="Slika 3" descr="-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87858" y="1112742"/>
            <a:ext cx="6240691" cy="4680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8520" y="4293096"/>
            <a:ext cx="3528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r-HR" b="1" dirty="0" smtClean="0">
                <a:solidFill>
                  <a:srgbClr val="FFFF00"/>
                </a:solidFill>
                <a:latin typeface="Montserrat"/>
              </a:rPr>
              <a:t>Psi su pametni kao bebe stare dvije godine.</a:t>
            </a:r>
            <a:endParaRPr lang="en-US" b="1" i="0" dirty="0">
              <a:solidFill>
                <a:srgbClr val="FFFF00"/>
              </a:solidFill>
              <a:effectLst/>
              <a:latin typeface="Montserra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976" y="5157192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/>
              </a:rPr>
              <a:t>Štenci se rađaju slijepi, gluhi i bez zuba.</a:t>
            </a:r>
            <a:endParaRPr lang="en-US" b="1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48" y="155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Bojati se pasa se zove </a:t>
            </a:r>
            <a:r>
              <a:rPr lang="hr-HR" dirty="0" err="1">
                <a:solidFill>
                  <a:srgbClr val="FFFF00"/>
                </a:solidFill>
              </a:rPr>
              <a:t>k</a:t>
            </a:r>
            <a:r>
              <a:rPr lang="hr-HR" dirty="0" err="1" smtClean="0">
                <a:solidFill>
                  <a:srgbClr val="FFFF00"/>
                </a:solidFill>
              </a:rPr>
              <a:t>inofobija</a:t>
            </a:r>
            <a:r>
              <a:rPr lang="hr-HR" dirty="0" smtClean="0">
                <a:solidFill>
                  <a:srgbClr val="FFFF00"/>
                </a:solidFill>
              </a:rPr>
              <a:t>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6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6173"/>
            <a:ext cx="3635896" cy="6485653"/>
          </a:xfrm>
          <a:prstGeom prst="rect">
            <a:avLst/>
          </a:prstGeom>
        </p:spPr>
      </p:pic>
      <p:pic>
        <p:nvPicPr>
          <p:cNvPr id="3" name="Slika 2" descr="media-share-0-02-05-5fd21f5823a3a8cef46a21ecb19394574b22ea775ff7965f27fae92a7e7f3859-Pi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62488" y="40770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Montserrat"/>
              </a:rPr>
              <a:t> </a:t>
            </a:r>
            <a:endParaRPr lang="hr-H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3105835"/>
            <a:ext cx="3285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>
              <a:solidFill>
                <a:srgbClr val="231F20"/>
              </a:solidFill>
              <a:latin typeface="Montserrat"/>
            </a:endParaRPr>
          </a:p>
          <a:p>
            <a:endParaRPr lang="hr-HR" dirty="0">
              <a:solidFill>
                <a:srgbClr val="231F20"/>
              </a:solidFill>
              <a:latin typeface="Montserrat"/>
            </a:endParaRPr>
          </a:p>
          <a:p>
            <a:endParaRPr lang="hr-HR" dirty="0" smtClean="0">
              <a:solidFill>
                <a:srgbClr val="231F20"/>
              </a:solidFill>
              <a:latin typeface="Montserrat"/>
            </a:endParaRPr>
          </a:p>
          <a:p>
            <a:endParaRPr lang="hr-HR" dirty="0">
              <a:solidFill>
                <a:srgbClr val="231F20"/>
              </a:solidFill>
              <a:latin typeface="Montserrat"/>
            </a:endParaRPr>
          </a:p>
          <a:p>
            <a:endParaRPr lang="hr-HR" dirty="0" smtClean="0">
              <a:solidFill>
                <a:srgbClr val="231F20"/>
              </a:solidFill>
              <a:latin typeface="Montserrat"/>
            </a:endParaRPr>
          </a:p>
          <a:p>
            <a:endParaRPr lang="hr-HR" dirty="0">
              <a:solidFill>
                <a:srgbClr val="231F20"/>
              </a:solidFill>
              <a:latin typeface="Montserrat"/>
            </a:endParaRPr>
          </a:p>
          <a:p>
            <a:endParaRPr lang="hr-HR" dirty="0" smtClean="0">
              <a:solidFill>
                <a:srgbClr val="231F20"/>
              </a:solidFill>
              <a:latin typeface="Montserrat"/>
            </a:endParaRPr>
          </a:p>
          <a:p>
            <a:endParaRPr lang="hr-HR" dirty="0">
              <a:solidFill>
                <a:srgbClr val="231F20"/>
              </a:solidFill>
              <a:latin typeface="Montserrat"/>
            </a:endParaRPr>
          </a:p>
          <a:p>
            <a:endParaRPr lang="hr-HR" dirty="0" smtClean="0">
              <a:solidFill>
                <a:srgbClr val="231F20"/>
              </a:solidFill>
              <a:latin typeface="Montserrat"/>
            </a:endParaRPr>
          </a:p>
          <a:p>
            <a:r>
              <a:rPr lang="en-US" dirty="0">
                <a:solidFill>
                  <a:srgbClr val="231F20"/>
                </a:solidFill>
                <a:latin typeface="Montserrat"/>
              </a:rPr>
              <a:t> 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/>
              </a:rPr>
              <a:t>Teddy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/>
              </a:rPr>
              <a:t>Roosevelt </a:t>
            </a:r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/>
              </a:rPr>
              <a:t>imao je pitbulla zvanog Pete.</a:t>
            </a:r>
            <a:endParaRPr lang="hr-H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12" y="3244334"/>
            <a:ext cx="36724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rrorExtraCondBold"/>
              </a:rPr>
              <a:t>Psi ne osjećaju krivnju.</a:t>
            </a:r>
            <a:endParaRPr lang="hr-HR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MirrorExtraCondBold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AG3706.jpg"/>
          <p:cNvPicPr>
            <a:picLocks noChangeAspect="1"/>
          </p:cNvPicPr>
          <p:nvPr/>
        </p:nvPicPr>
        <p:blipFill>
          <a:blip r:embed="rId2" cstate="print"/>
          <a:srcRect t="35300"/>
          <a:stretch>
            <a:fillRect/>
          </a:stretch>
        </p:blipFill>
        <p:spPr>
          <a:xfrm>
            <a:off x="0" y="0"/>
            <a:ext cx="3563888" cy="4113099"/>
          </a:xfrm>
          <a:prstGeom prst="rect">
            <a:avLst/>
          </a:prstGeom>
        </p:spPr>
      </p:pic>
      <p:pic>
        <p:nvPicPr>
          <p:cNvPr id="3" name="Slika 2" descr="image-0-02-05-2a5a8cc98afdd60c218db86a861af07a0c2d66076e80575f37b4fa5e0bef374f-V.jpg"/>
          <p:cNvPicPr>
            <a:picLocks noChangeAspect="1"/>
          </p:cNvPicPr>
          <p:nvPr/>
        </p:nvPicPr>
        <p:blipFill>
          <a:blip r:embed="rId3" cstate="print"/>
          <a:srcRect l="-597"/>
          <a:stretch>
            <a:fillRect/>
          </a:stretch>
        </p:blipFill>
        <p:spPr>
          <a:xfrm>
            <a:off x="3301185" y="238061"/>
            <a:ext cx="2913366" cy="5184576"/>
          </a:xfrm>
          <a:prstGeom prst="rect">
            <a:avLst/>
          </a:prstGeom>
        </p:spPr>
      </p:pic>
      <p:pic>
        <p:nvPicPr>
          <p:cNvPr id="4" name="Slika 3" descr="IMG_42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4791" y="129659"/>
            <a:ext cx="2664169" cy="3789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3105835"/>
            <a:ext cx="34538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rrorExtraCondBold"/>
              </a:rPr>
              <a:t>Mahanje repom ne mora uvijek značiti da je pas sretan.</a:t>
            </a:r>
            <a:endParaRPr lang="en-US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MirrorExtraCond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0192" y="2828836"/>
            <a:ext cx="273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54992" y="2610683"/>
            <a:ext cx="22815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 smtClean="0">
              <a:solidFill>
                <a:srgbClr val="111111"/>
              </a:solidFill>
              <a:latin typeface="MirrorExtraCondBold"/>
            </a:endParaRPr>
          </a:p>
          <a:p>
            <a:pPr fontAlgn="base"/>
            <a:endParaRPr lang="hr-HR" b="1" dirty="0">
              <a:solidFill>
                <a:srgbClr val="111111"/>
              </a:solidFill>
              <a:latin typeface="MirrorExtraCondBold"/>
            </a:endParaRPr>
          </a:p>
          <a:p>
            <a:pPr fontAlgn="base"/>
            <a:r>
              <a:rPr lang="hr-HR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irrorExtraCondBold"/>
              </a:rPr>
              <a:t>Psi imaju svoj „otisak”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MirrorExtraCondBold"/>
            </a:endParaRPr>
          </a:p>
          <a:p>
            <a:pPr fontAlgn="base"/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PT Sans"/>
              </a:rPr>
              <a:t>Pseći otisci šapa možda izgledaju nespecifično, ali njihovi otisci njuške su zapravo jedinstveni kao ljudski otisak prsta.</a:t>
            </a:r>
            <a:endParaRPr lang="en-US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PT Sans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6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2988" y="3105835"/>
            <a:ext cx="3587925" cy="4221088"/>
          </a:xfrm>
          <a:prstGeom prst="rect">
            <a:avLst/>
          </a:prstGeom>
        </p:spPr>
      </p:pic>
      <p:pic>
        <p:nvPicPr>
          <p:cNvPr id="3" name="Slika 2" descr="- (6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83508"/>
            <a:ext cx="3024336" cy="4032448"/>
          </a:xfrm>
          <a:prstGeom prst="rect">
            <a:avLst/>
          </a:prstGeom>
        </p:spPr>
      </p:pic>
      <p:pic>
        <p:nvPicPr>
          <p:cNvPr id="4" name="Slika 3" descr="- (7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2586203"/>
            <a:ext cx="3203848" cy="42717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84168" y="404664"/>
            <a:ext cx="2595582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fontAlgn="base"/>
            <a:r>
              <a:rPr lang="en-US" b="1" dirty="0">
                <a:solidFill>
                  <a:srgbClr val="111111"/>
                </a:solidFill>
                <a:latin typeface="MirrorExtraCondBold"/>
              </a:rPr>
              <a:t> </a:t>
            </a:r>
            <a:r>
              <a:rPr lang="hr-HR" b="1" dirty="0" smtClean="0">
                <a:solidFill>
                  <a:srgbClr val="FFC000"/>
                </a:solidFill>
                <a:latin typeface="MirrorExtraCondBold"/>
              </a:rPr>
              <a:t>Psi se mogu zaljubiti.</a:t>
            </a:r>
            <a:endParaRPr lang="en-US" b="0" i="0" dirty="0">
              <a:solidFill>
                <a:srgbClr val="FFC000"/>
              </a:solidFill>
              <a:effectLst/>
              <a:latin typeface="MirrorExtraCond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924" y="3105835"/>
            <a:ext cx="23522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endParaRPr lang="hr-HR" dirty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endParaRPr lang="hr-HR" dirty="0" smtClean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endParaRPr lang="hr-HR" dirty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endParaRPr lang="hr-HR" dirty="0" smtClean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endParaRPr lang="hr-HR" dirty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endParaRPr lang="hr-HR" dirty="0" smtClean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endParaRPr lang="hr-HR" dirty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endParaRPr lang="hr-HR" dirty="0" smtClean="0">
              <a:solidFill>
                <a:schemeClr val="accent2">
                  <a:lumMod val="60000"/>
                  <a:lumOff val="40000"/>
                </a:schemeClr>
              </a:solidFill>
              <a:latin typeface="PT Sans"/>
            </a:endParaRPr>
          </a:p>
          <a:p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PT Sans"/>
              </a:rPr>
              <a:t>Pseći mozgovi oslobađaju </a:t>
            </a:r>
            <a:r>
              <a:rPr lang="hr-HR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PT Sans"/>
              </a:rPr>
              <a:t>oksitocin</a:t>
            </a:r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PT Sans"/>
              </a:rPr>
              <a:t> – ljubavni hormon.</a:t>
            </a:r>
            <a:endParaRPr lang="hr-H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817" y="183508"/>
            <a:ext cx="2707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Labradori su tako popularni, da je 2006. bilo približno 3-5 puta više labradora nego njemačkih ovčara ili zlatnih </a:t>
            </a:r>
            <a:r>
              <a:rPr lang="hr-HR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retrivera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7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6992"/>
            <a:ext cx="3501008" cy="3501008"/>
          </a:xfrm>
          <a:prstGeom prst="rect">
            <a:avLst/>
          </a:prstGeom>
        </p:spPr>
      </p:pic>
      <p:pic>
        <p:nvPicPr>
          <p:cNvPr id="3" name="Slika 2" descr="- (7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0162" y="2372883"/>
            <a:ext cx="3363838" cy="4485117"/>
          </a:xfrm>
          <a:prstGeom prst="rect">
            <a:avLst/>
          </a:prstGeom>
        </p:spPr>
      </p:pic>
      <p:pic>
        <p:nvPicPr>
          <p:cNvPr id="4" name="Slika 3" descr="- (7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8712" y="116632"/>
            <a:ext cx="3096344" cy="4128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712" y="25690"/>
            <a:ext cx="2376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Najmanji odrasli pas je </a:t>
            </a:r>
            <a:r>
              <a:rPr lang="hr-HR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jorkširski</a:t>
            </a:r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terijer koji je imao samo 6.4 cm široka ramena i težio je 113 grama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.</a:t>
            </a:r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Najveći pas bio je engleski </a:t>
            </a:r>
            <a:r>
              <a:rPr lang="hr-HR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mastif</a:t>
            </a:r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koji je težio 155 kilograma.</a:t>
            </a:r>
            <a:endParaRPr lang="en-US" b="0" i="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0152" y="116632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 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Dokazano je da psi mogu smanjiti i fizičku i emocionalnu tjeskobu. Psi se koriste za terapiju još od 1700-ih.</a:t>
            </a:r>
            <a:endParaRPr lang="en-US" b="0" i="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1007" y="4834320"/>
            <a:ext cx="2279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Psi u prosjeku spavaju 10 sati na dan.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age-0-02-05-50ab95beecb7937a55bae6976b7e2ce56918efc5b4e9c2899cf7bc1ad5268548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3573016" cy="3573016"/>
          </a:xfrm>
          <a:prstGeom prst="rect">
            <a:avLst/>
          </a:prstGeom>
        </p:spPr>
      </p:pic>
      <p:pic>
        <p:nvPicPr>
          <p:cNvPr id="3" name="Slika 2" descr="image-0-02-05-05950f4400aa4a90e77ea08f09f4b0a43fd7cfa693df4591f46407a6365580c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3079" y="1700808"/>
            <a:ext cx="2900921" cy="5157192"/>
          </a:xfrm>
          <a:prstGeom prst="rect">
            <a:avLst/>
          </a:prstGeom>
        </p:spPr>
      </p:pic>
      <p:pic>
        <p:nvPicPr>
          <p:cNvPr id="4" name="Slika 3" descr="IMG_2530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3524" y="0"/>
            <a:ext cx="3789040" cy="3789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3016" y="4677188"/>
            <a:ext cx="2511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Većina pasa je sposobno razumjeti do 250 riječi i gesti. </a:t>
            </a:r>
            <a:endParaRPr lang="hr-H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6592" y="404664"/>
            <a:ext cx="2083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Psi mogu brojati do pet i mogu riješiti jednostavne matematičke zadatke.</a:t>
            </a:r>
            <a:endParaRPr lang="hr-HR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1824" y="-3339752"/>
            <a:ext cx="8458404" cy="4392488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effectLst/>
              </a:rPr>
              <a:t>Mačke su jedni od popularnijih, ako ne i najpopularniji ljubimci na svijetu. U svijetu ima više od 500 milijuna domaćih mačaka.</a:t>
            </a:r>
            <a:endParaRPr lang="hr-HR" sz="2400" b="1" dirty="0">
              <a:solidFill>
                <a:srgbClr val="FF0000"/>
              </a:solidFill>
            </a:endParaRPr>
          </a:p>
        </p:txBody>
      </p:sp>
      <p:pic>
        <p:nvPicPr>
          <p:cNvPr id="5" name="Slika 4" descr="- (2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602426" y="2318454"/>
            <a:ext cx="4941168" cy="3705876"/>
          </a:xfrm>
          <a:prstGeom prst="rect">
            <a:avLst/>
          </a:prstGeom>
        </p:spPr>
      </p:pic>
      <p:pic>
        <p:nvPicPr>
          <p:cNvPr id="7" name="Slika 6" descr="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84784"/>
            <a:ext cx="3941930" cy="525590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61012_162630.jpg"/>
          <p:cNvPicPr>
            <a:picLocks noChangeAspect="1"/>
          </p:cNvPicPr>
          <p:nvPr/>
        </p:nvPicPr>
        <p:blipFill>
          <a:blip r:embed="rId2" cstate="print"/>
          <a:srcRect l="18500"/>
          <a:stretch>
            <a:fillRect/>
          </a:stretch>
        </p:blipFill>
        <p:spPr>
          <a:xfrm>
            <a:off x="4427984" y="2492896"/>
            <a:ext cx="4586891" cy="4221088"/>
          </a:xfrm>
          <a:prstGeom prst="rect">
            <a:avLst/>
          </a:prstGeom>
        </p:spPr>
      </p:pic>
      <p:pic>
        <p:nvPicPr>
          <p:cNvPr id="3" name="Slika 2" descr="20161012_162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125" y="-44269"/>
            <a:ext cx="4752528" cy="3564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789040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Grupa mačaka zove se čopor, mužjak mačke zove se </a:t>
            </a:r>
            <a:r>
              <a:rPr lang="hr-HR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mačor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, ženka se zove maca, a mladi se zovu mačići.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4048" y="300984"/>
            <a:ext cx="4010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Domaće mačke obično teže između 4 i 5 kilograma.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1653" y="10915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Najteža zabilježena domaća mačka imala je 21.297 kilograma.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4813"/>
            <a:ext cx="9016924" cy="1656184"/>
          </a:xfrm>
        </p:spPr>
        <p:txBody>
          <a:bodyPr>
            <a:normAutofit/>
          </a:bodyPr>
          <a:lstStyle/>
          <a:p>
            <a:pPr algn="ctr"/>
            <a:r>
              <a:rPr lang="hr-HR" sz="2400" b="1" dirty="0" smtClean="0">
                <a:solidFill>
                  <a:srgbClr val="FF0000"/>
                </a:solidFill>
                <a:effectLst/>
              </a:rPr>
              <a:t>Postoje stotine službenih vrsta pasa, pasmina u svijetu, a vrsta mješanaca ima više nego što možemo izbrojati. Svaki pas ima jedinstvenu osobnost, ali jedno je sigurno – da su dobro društvo i zanimljiva bića.</a:t>
            </a:r>
            <a:endParaRPr lang="hr-HR" sz="2400" b="1" dirty="0">
              <a:solidFill>
                <a:srgbClr val="FF0000"/>
              </a:solidFill>
            </a:endParaRPr>
          </a:p>
        </p:txBody>
      </p:sp>
      <p:pic>
        <p:nvPicPr>
          <p:cNvPr id="4" name="Rezervirano mjesto sadržaja 3" descr="-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284984"/>
            <a:ext cx="5167080" cy="3432515"/>
          </a:xfrm>
          <a:prstGeom prst="rect">
            <a:avLst/>
          </a:prstGeom>
        </p:spPr>
      </p:pic>
      <p:pic>
        <p:nvPicPr>
          <p:cNvPr id="5" name="Slika 4" descr="- (16).jpg"/>
          <p:cNvPicPr>
            <a:picLocks noChangeAspect="1"/>
          </p:cNvPicPr>
          <p:nvPr/>
        </p:nvPicPr>
        <p:blipFill>
          <a:blip r:embed="rId3" cstate="print"/>
          <a:srcRect r="12201"/>
          <a:stretch>
            <a:fillRect/>
          </a:stretch>
        </p:blipFill>
        <p:spPr>
          <a:xfrm rot="16200000">
            <a:off x="5006196" y="2706771"/>
            <a:ext cx="4440627" cy="358082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creenshot_2016-10-12-10-48-02.png"/>
          <p:cNvPicPr>
            <a:picLocks noChangeAspect="1"/>
          </p:cNvPicPr>
          <p:nvPr/>
        </p:nvPicPr>
        <p:blipFill>
          <a:blip r:embed="rId2" cstate="print"/>
          <a:srcRect l="5250" t="4200" r="5501"/>
          <a:stretch>
            <a:fillRect/>
          </a:stretch>
        </p:blipFill>
        <p:spPr>
          <a:xfrm>
            <a:off x="5220072" y="260648"/>
            <a:ext cx="3672408" cy="6425952"/>
          </a:xfrm>
          <a:prstGeom prst="rect">
            <a:avLst/>
          </a:prstGeom>
        </p:spPr>
      </p:pic>
      <p:pic>
        <p:nvPicPr>
          <p:cNvPr id="3" name="Slika 2" descr="- (2).png"/>
          <p:cNvPicPr>
            <a:picLocks noChangeAspect="1"/>
          </p:cNvPicPr>
          <p:nvPr/>
        </p:nvPicPr>
        <p:blipFill>
          <a:blip r:embed="rId3" cstate="print"/>
          <a:srcRect t="35300" b="31100"/>
          <a:stretch>
            <a:fillRect/>
          </a:stretch>
        </p:blipFill>
        <p:spPr>
          <a:xfrm>
            <a:off x="107503" y="3933056"/>
            <a:ext cx="5014913" cy="2808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959" y="339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Domaće mačke vole se igrati, pogotovo mačići koje vole loviti igračke i igrati se tučnjave ili borbe. To je možda njihova priprema i učenje vještina za lov i borbu.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516" y="22143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U prosjeku mačke dožive dob od 12-15 godina.</a:t>
            </a:r>
            <a:endParaRPr lang="hr-H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-20161009-WA0000.jpg"/>
          <p:cNvPicPr>
            <a:picLocks noChangeAspect="1"/>
          </p:cNvPicPr>
          <p:nvPr/>
        </p:nvPicPr>
        <p:blipFill>
          <a:blip r:embed="rId2" cstate="print"/>
          <a:srcRect r="7476"/>
          <a:stretch>
            <a:fillRect/>
          </a:stretch>
        </p:blipFill>
        <p:spPr>
          <a:xfrm>
            <a:off x="0" y="2780928"/>
            <a:ext cx="5029716" cy="4077072"/>
          </a:xfrm>
          <a:prstGeom prst="rect">
            <a:avLst/>
          </a:prstGeom>
        </p:spPr>
      </p:pic>
      <p:pic>
        <p:nvPicPr>
          <p:cNvPr id="3" name="Slika 2" descr="IMG-20161009-W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046" y="0"/>
            <a:ext cx="4407954" cy="58772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18864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Mačke mogu proizvesti oko 100 različitih zvukova dok psi mogu samo 10.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5204" y="93078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Prva mačka u svemiru bila je francuska mačka zvana </a:t>
            </a:r>
            <a:r>
              <a:rPr lang="hr-HR" dirty="0" err="1" smtClean="0">
                <a:solidFill>
                  <a:srgbClr val="FF0000"/>
                </a:solidFill>
                <a:latin typeface="Open Sans"/>
              </a:rPr>
              <a:t>Felicette</a:t>
            </a:r>
            <a:r>
              <a:rPr lang="hr-HR" dirty="0" smtClean="0">
                <a:solidFill>
                  <a:srgbClr val="FF0000"/>
                </a:solidFill>
                <a:latin typeface="Open Sans"/>
              </a:rPr>
              <a:t> („</a:t>
            </a:r>
            <a:r>
              <a:rPr lang="hr-HR" dirty="0" err="1" smtClean="0">
                <a:solidFill>
                  <a:srgbClr val="FF0000"/>
                </a:solidFill>
                <a:latin typeface="Open Sans"/>
              </a:rPr>
              <a:t>Astrocat</a:t>
            </a:r>
            <a:r>
              <a:rPr lang="hr-HR" dirty="0" smtClean="0">
                <a:solidFill>
                  <a:srgbClr val="FF0000"/>
                </a:solidFill>
                <a:latin typeface="Open Sans"/>
              </a:rPr>
              <a:t>”). 1963. Francuska je lansirala mačku u svemir. Elektrode ugrađene u njen mozak slale su neurološke signale natrag na zemlju. Preživjela je put.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61010_132603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142"/>
            <a:ext cx="3851920" cy="6847858"/>
          </a:xfrm>
          <a:prstGeom prst="rect">
            <a:avLst/>
          </a:prstGeom>
        </p:spPr>
      </p:pic>
      <p:pic>
        <p:nvPicPr>
          <p:cNvPr id="3" name="Slika 2" descr="20161010_1336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046896">
            <a:off x="2883050" y="1417135"/>
            <a:ext cx="6071021" cy="3414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1610" y="9253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Mačke su sjevernoamerički najpopularniji ljubimci: ima 73 milijuna mačaka za razliku od 63 milijuna pasa. Preko 30% sjevernoameričkih kućanstava vlasnici su mačke. 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6215" y="53562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Kada je u starom Egiptu uginula obiteljska mačka, članovi obitelji bi tugovali tako da obriju svoje obrve. Također bi održavali pogrebe u kojima bi pili vino.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60327_102414.jpg"/>
          <p:cNvPicPr>
            <a:picLocks noChangeAspect="1"/>
          </p:cNvPicPr>
          <p:nvPr/>
        </p:nvPicPr>
        <p:blipFill>
          <a:blip r:embed="rId2" cstate="print"/>
          <a:srcRect r="22197"/>
          <a:stretch>
            <a:fillRect/>
          </a:stretch>
        </p:blipFill>
        <p:spPr>
          <a:xfrm>
            <a:off x="0" y="3284984"/>
            <a:ext cx="4621141" cy="3573016"/>
          </a:xfrm>
          <a:prstGeom prst="rect">
            <a:avLst/>
          </a:prstGeom>
        </p:spPr>
      </p:pic>
      <p:pic>
        <p:nvPicPr>
          <p:cNvPr id="3" name="Slika 2" descr="DSC07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302224" cy="6453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1833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Većina mačaka okoti leglo od jednog do devet mačića. Najveće leglo ikad okoćeno sastojalo se od 19 mačića od kojih je 15 preživjelo.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4572" y="1433463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>
              <a:solidFill>
                <a:srgbClr val="5D6164"/>
              </a:solidFill>
              <a:latin typeface="Open Sans"/>
            </a:endParaRPr>
          </a:p>
          <a:p>
            <a:endParaRPr lang="hr-HR" dirty="0">
              <a:solidFill>
                <a:srgbClr val="5D6164"/>
              </a:solidFill>
              <a:latin typeface="Open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260712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5D6164"/>
                </a:solidFill>
                <a:latin typeface="Open Sans"/>
              </a:rPr>
              <a:t> </a:t>
            </a: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>
            <a:off x="8718" y="14002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Dok dijelovi Europe i Sjeverne Amerike vjeruju da crne mačke donose nesreću, u Velikoj Britaniji i Australiji, crne mačke smatraju se sretnima.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5698716" cy="3789040"/>
          </a:xfrm>
          <a:prstGeom prst="rect">
            <a:avLst/>
          </a:prstGeom>
        </p:spPr>
      </p:pic>
      <p:pic>
        <p:nvPicPr>
          <p:cNvPr id="3" name="Slika 2" descr="DSC_07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034" y="0"/>
            <a:ext cx="4833966" cy="32129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8144" y="3685881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Najpopularnije mačke s pedigreom su perzijska mačka, </a:t>
            </a:r>
            <a:r>
              <a:rPr lang="hr-HR" dirty="0" err="1" smtClean="0">
                <a:solidFill>
                  <a:srgbClr val="FF0000"/>
                </a:solidFill>
                <a:latin typeface="Open Sans"/>
              </a:rPr>
              <a:t>Main</a:t>
            </a:r>
            <a:r>
              <a:rPr lang="hr-HR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hr-HR" dirty="0" err="1" smtClean="0">
                <a:solidFill>
                  <a:srgbClr val="FF0000"/>
                </a:solidFill>
                <a:latin typeface="Open Sans"/>
              </a:rPr>
              <a:t>Coon</a:t>
            </a:r>
            <a:r>
              <a:rPr lang="hr-HR" dirty="0" smtClean="0">
                <a:solidFill>
                  <a:srgbClr val="FF0000"/>
                </a:solidFill>
                <a:latin typeface="Open Sans"/>
              </a:rPr>
              <a:t> mačka i sijamska mačka</a:t>
            </a:r>
            <a:r>
              <a:rPr lang="hr-HR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Open Sans"/>
              </a:rPr>
              <a:t>.</a:t>
            </a:r>
            <a:endParaRPr lang="hr-H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334151"/>
            <a:ext cx="4202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U prosjeku, mačke provedu 2/3 svakog dana spavajući. To znači da devetogodišnja mačka je bila budna samo 3 godine svog života.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573016"/>
            <a:ext cx="4942303" cy="3284984"/>
          </a:xfrm>
          <a:prstGeom prst="rect">
            <a:avLst/>
          </a:prstGeom>
        </p:spPr>
      </p:pic>
      <p:pic>
        <p:nvPicPr>
          <p:cNvPr id="3" name="Slika 2" descr="DSC_0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0183" y="0"/>
            <a:ext cx="5373817" cy="35730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150" y="3091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Sposobnost mačke da se vrati kući se zove „psi-</a:t>
            </a:r>
            <a:r>
              <a:rPr lang="hr-HR" dirty="0" err="1" smtClean="0">
                <a:solidFill>
                  <a:srgbClr val="FF0000"/>
                </a:solidFill>
                <a:latin typeface="Open Sans"/>
              </a:rPr>
              <a:t>trailing</a:t>
            </a:r>
            <a:r>
              <a:rPr lang="hr-HR" dirty="0" smtClean="0">
                <a:solidFill>
                  <a:srgbClr val="FF0000"/>
                </a:solidFill>
                <a:latin typeface="Open Sans"/>
              </a:rPr>
              <a:t>”. Stručnjaci misle da mačke koriste kutove sunčeve svjetlosti ili imaju magnetizirane stanice u mozgu koje se ponašaju kao kompasi.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2062" y="4293096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Ljubitelj mačaka se zove </a:t>
            </a:r>
            <a:r>
              <a:rPr lang="hr-HR" dirty="0" err="1" smtClean="0">
                <a:solidFill>
                  <a:srgbClr val="FF0000"/>
                </a:solidFill>
                <a:latin typeface="Open Sans"/>
              </a:rPr>
              <a:t>ailurofil</a:t>
            </a:r>
            <a:r>
              <a:rPr lang="hr-HR" dirty="0" smtClean="0">
                <a:solidFill>
                  <a:srgbClr val="FF0000"/>
                </a:solidFill>
                <a:latin typeface="Open Sans"/>
              </a:rPr>
              <a:t>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_0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311" y="3105835"/>
            <a:ext cx="5698717" cy="3789040"/>
          </a:xfrm>
          <a:prstGeom prst="rect">
            <a:avLst/>
          </a:prstGeom>
        </p:spPr>
      </p:pic>
      <p:pic>
        <p:nvPicPr>
          <p:cNvPr id="3" name="Slika 2" descr="media-share-0-02-05-cb6c3d07f24aac018e6db022927b643e34b1974e04ef98dd0a9fdd6b22d1fe48-Pi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"/>
            <a:ext cx="5364088" cy="3034062"/>
          </a:xfrm>
          <a:prstGeom prst="rect">
            <a:avLst/>
          </a:prstGeom>
        </p:spPr>
      </p:pic>
      <p:pic>
        <p:nvPicPr>
          <p:cNvPr id="4" name="Slika 3" descr="image-0-02-05-477dfbab194a9425c881e4c39465a683dada6b4a5b6c5c70a75f74515b43d247-V.jpg"/>
          <p:cNvPicPr>
            <a:picLocks noChangeAspect="1"/>
          </p:cNvPicPr>
          <p:nvPr/>
        </p:nvPicPr>
        <p:blipFill>
          <a:blip r:embed="rId4" cstate="print"/>
          <a:srcRect t="33200" b="25850"/>
          <a:stretch>
            <a:fillRect/>
          </a:stretch>
        </p:blipFill>
        <p:spPr>
          <a:xfrm>
            <a:off x="0" y="0"/>
            <a:ext cx="3857625" cy="2808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77406" y="3105835"/>
            <a:ext cx="3287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Otprilike 1/3 vlasnika mačaka vjeruje da njihove mačke mogu čitati njihove misli.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7406" y="4797152"/>
            <a:ext cx="3117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Mačja njuška ima jedinstven uzorak kao i ljudski otisak prsta.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60815_134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2355" y="1"/>
            <a:ext cx="5101645" cy="3068959"/>
          </a:xfrm>
          <a:prstGeom prst="rect">
            <a:avLst/>
          </a:prstGeom>
        </p:spPr>
      </p:pic>
      <p:pic>
        <p:nvPicPr>
          <p:cNvPr id="3" name="Slika 2" descr="DSC_0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878" y="3068961"/>
            <a:ext cx="5720706" cy="37890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188640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Mačke provode gotovo 1/3 budnog vremena čisteći se.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80112" y="3284984"/>
            <a:ext cx="3563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Open Sans"/>
              </a:rPr>
              <a:t>Najbogatija mačka je </a:t>
            </a:r>
            <a:r>
              <a:rPr lang="hr-HR" dirty="0" err="1" smtClean="0">
                <a:solidFill>
                  <a:srgbClr val="FF0000"/>
                </a:solidFill>
                <a:latin typeface="Open Sans"/>
              </a:rPr>
              <a:t>Blackie</a:t>
            </a:r>
            <a:r>
              <a:rPr lang="hr-HR" dirty="0" smtClean="0">
                <a:solidFill>
                  <a:srgbClr val="FF0000"/>
                </a:solidFill>
                <a:latin typeface="Open Sans"/>
              </a:rPr>
              <a:t> koja je naslijedila 15 milijuna funti od svojeg vlasnika, Ben Rea</a:t>
            </a:r>
            <a:r>
              <a:rPr lang="hr-HR" dirty="0" smtClean="0">
                <a:solidFill>
                  <a:srgbClr val="92D050"/>
                </a:solidFill>
                <a:latin typeface="Open Sans"/>
              </a:rPr>
              <a:t>.</a:t>
            </a:r>
            <a:endParaRPr lang="hr-HR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- (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4083918" cy="54452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3968" y="12246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Arial" panose="020B0604020202020204" pitchFamily="34" charset="0"/>
              </a:rPr>
              <a:t>Konji mogu spavati i stojeći i ležeći.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20161015_214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9648"/>
            <a:ext cx="5632625" cy="3168352"/>
          </a:xfrm>
          <a:prstGeom prst="rect">
            <a:avLst/>
          </a:prstGeom>
        </p:spPr>
      </p:pic>
      <p:pic>
        <p:nvPicPr>
          <p:cNvPr id="6" name="Slika 5" descr="20161015_214035.jpg"/>
          <p:cNvPicPr>
            <a:picLocks noChangeAspect="1"/>
          </p:cNvPicPr>
          <p:nvPr/>
        </p:nvPicPr>
        <p:blipFill>
          <a:blip r:embed="rId3" cstate="print"/>
          <a:srcRect t="10801"/>
          <a:stretch>
            <a:fillRect/>
          </a:stretch>
        </p:blipFill>
        <p:spPr>
          <a:xfrm>
            <a:off x="3419872" y="764704"/>
            <a:ext cx="5724128" cy="28720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0312" y="38194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00B0F0"/>
                </a:solidFill>
                <a:latin typeface="Arial" panose="020B0604020202020204" pitchFamily="34" charset="0"/>
              </a:rPr>
              <a:t>Ima više od 30000 poznatih vrsta riba.</a:t>
            </a:r>
            <a:endParaRPr lang="hr-HR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84168" y="4293096"/>
            <a:ext cx="294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C000"/>
                </a:solidFill>
                <a:latin typeface="Arial" panose="020B0604020202020204" pitchFamily="34" charset="0"/>
              </a:rPr>
              <a:t>Većina ruževa sadrži od riblje ljuske.</a:t>
            </a:r>
            <a:endParaRPr lang="hr-H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rumb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12976"/>
            <a:ext cx="5292080" cy="3518670"/>
          </a:xfrm>
          <a:prstGeom prst="rect">
            <a:avLst/>
          </a:prstGeom>
        </p:spPr>
      </p:pic>
      <p:pic>
        <p:nvPicPr>
          <p:cNvPr id="3" name="Slika 2" descr="rumb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4656901" cy="3096344"/>
          </a:xfrm>
          <a:prstGeom prst="rect">
            <a:avLst/>
          </a:prstGeom>
        </p:spPr>
      </p:pic>
      <p:pic>
        <p:nvPicPr>
          <p:cNvPr id="4" name="Slika 3" descr="rumb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051410"/>
            <a:ext cx="3635895" cy="24174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016" y="576327"/>
            <a:ext cx="4139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 </a:t>
            </a:r>
            <a:r>
              <a:rPr lang="hr-H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Isplati se biti maleni pas. Tri psa (koja su putovala u prvom razredu!) preživjeli su potapanje Titanika – dva </a:t>
            </a:r>
            <a:r>
              <a:rPr lang="hr-HR" sz="2400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pomeranca</a:t>
            </a:r>
            <a:r>
              <a:rPr lang="hr-H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i jedan </a:t>
            </a:r>
            <a:r>
              <a:rPr lang="hr-HR" sz="2400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pekinezer</a:t>
            </a:r>
            <a:endParaRPr lang="hr-H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6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93982" y="641987"/>
            <a:ext cx="5135894" cy="3851920"/>
          </a:xfrm>
          <a:prstGeom prst="rect">
            <a:avLst/>
          </a:prstGeom>
        </p:spPr>
      </p:pic>
      <p:pic>
        <p:nvPicPr>
          <p:cNvPr id="3" name="Slika 2" descr="- (6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9925" y="2924944"/>
            <a:ext cx="5244075" cy="3933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260648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solidFill>
                  <a:srgbClr val="FFC000"/>
                </a:solidFill>
                <a:latin typeface="Arial" panose="020B0604020202020204" pitchFamily="34" charset="0"/>
              </a:rPr>
              <a:t>Morski psi su jedine ribe koje imaju vjeđe.</a:t>
            </a:r>
            <a:endParaRPr lang="hr-HR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09" y="5135894"/>
            <a:ext cx="3865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Riba se može utopiti, Kao i ljudi, ribe trebaju kisik, pa ako u vodi nema dovoljno kisika, one će se ugušiti.</a:t>
            </a:r>
            <a:endParaRPr lang="hr-H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61017_132142.jpg"/>
          <p:cNvPicPr>
            <a:picLocks noChangeAspect="1"/>
          </p:cNvPicPr>
          <p:nvPr/>
        </p:nvPicPr>
        <p:blipFill>
          <a:blip r:embed="rId2" cstate="print"/>
          <a:srcRect t="421" r="20376"/>
          <a:stretch>
            <a:fillRect/>
          </a:stretch>
        </p:blipFill>
        <p:spPr>
          <a:xfrm rot="5400000">
            <a:off x="-796652" y="2281436"/>
            <a:ext cx="5373216" cy="3779912"/>
          </a:xfrm>
          <a:prstGeom prst="rect">
            <a:avLst/>
          </a:prstGeom>
        </p:spPr>
      </p:pic>
      <p:pic>
        <p:nvPicPr>
          <p:cNvPr id="5" name="Slika 4" descr="- (5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996952"/>
            <a:ext cx="5148064" cy="3861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12940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hr-HR" b="1" cap="all" dirty="0" smtClean="0">
                <a:solidFill>
                  <a:srgbClr val="FFFF00"/>
                </a:solidFill>
                <a:latin typeface="pragmatica-web"/>
              </a:rPr>
              <a:t>Njihovo ime sve govori.</a:t>
            </a:r>
            <a:endParaRPr lang="en-US" b="1" cap="all" dirty="0">
              <a:solidFill>
                <a:srgbClr val="FFFF00"/>
              </a:solidFill>
              <a:latin typeface="pragmatica-web"/>
            </a:endParaRPr>
          </a:p>
          <a:p>
            <a:pPr fontAlgn="base"/>
            <a:r>
              <a:rPr lang="hr-HR" dirty="0" smtClean="0">
                <a:solidFill>
                  <a:srgbClr val="FFFF00"/>
                </a:solidFill>
                <a:latin typeface="pragmatica-web"/>
              </a:rPr>
              <a:t>Riječ hrčak (</a:t>
            </a:r>
            <a:r>
              <a:rPr lang="hr-HR" dirty="0" err="1" smtClean="0">
                <a:solidFill>
                  <a:srgbClr val="FFFF00"/>
                </a:solidFill>
                <a:latin typeface="pragmatica-web"/>
              </a:rPr>
              <a:t>eng</a:t>
            </a:r>
            <a:r>
              <a:rPr lang="hr-HR" dirty="0" smtClean="0">
                <a:solidFill>
                  <a:srgbClr val="FFFF00"/>
                </a:solidFill>
                <a:latin typeface="pragmatica-web"/>
              </a:rPr>
              <a:t>. </a:t>
            </a:r>
            <a:r>
              <a:rPr lang="hr-HR" dirty="0" err="1" smtClean="0">
                <a:solidFill>
                  <a:srgbClr val="FFFF00"/>
                </a:solidFill>
                <a:latin typeface="pragmatica-web"/>
              </a:rPr>
              <a:t>hamster</a:t>
            </a:r>
            <a:r>
              <a:rPr lang="hr-HR" dirty="0" smtClean="0">
                <a:solidFill>
                  <a:srgbClr val="FFFF00"/>
                </a:solidFill>
                <a:latin typeface="pragmatica-web"/>
              </a:rPr>
              <a:t>) dolazi iz </a:t>
            </a:r>
            <a:r>
              <a:rPr lang="hr-HR" u="sng" dirty="0" smtClean="0">
                <a:solidFill>
                  <a:srgbClr val="00B0F0"/>
                </a:solidFill>
                <a:latin typeface="pragmatica-web"/>
              </a:rPr>
              <a:t>njemačke riječi „</a:t>
            </a:r>
            <a:r>
              <a:rPr lang="hr-HR" u="sng" dirty="0" err="1" smtClean="0">
                <a:solidFill>
                  <a:srgbClr val="00B0F0"/>
                </a:solidFill>
                <a:latin typeface="pragmatica-web"/>
              </a:rPr>
              <a:t>hamstern</a:t>
            </a:r>
            <a:r>
              <a:rPr lang="hr-HR" u="sng" dirty="0" smtClean="0">
                <a:solidFill>
                  <a:srgbClr val="00B0F0"/>
                </a:solidFill>
                <a:latin typeface="pragmatica-web"/>
              </a:rPr>
              <a:t>”, </a:t>
            </a:r>
            <a:r>
              <a:rPr lang="hr-HR" dirty="0" smtClean="0">
                <a:solidFill>
                  <a:srgbClr val="FFFF00"/>
                </a:solidFill>
                <a:latin typeface="pragmatica-web"/>
              </a:rPr>
              <a:t>koja znači skupljati. Čak i domaći hrčci će skupljati makar ne moraju.</a:t>
            </a:r>
            <a:endParaRPr lang="en-US" b="0" i="0" dirty="0">
              <a:solidFill>
                <a:srgbClr val="FFFF00"/>
              </a:solidFill>
              <a:effectLst/>
              <a:latin typeface="pragmatica-web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5936" y="18407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Kokoši mogu zapamtiti i prepoznati preko 100 jedinaca; također mogu prepoznati i ljude.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10414474_329104653907988_3925452438590512811_n - Copy.jpg"/>
          <p:cNvPicPr>
            <a:picLocks noChangeAspect="1"/>
          </p:cNvPicPr>
          <p:nvPr/>
        </p:nvPicPr>
        <p:blipFill>
          <a:blip r:embed="rId2" cstate="print"/>
          <a:srcRect t="6951" b="2751"/>
          <a:stretch>
            <a:fillRect/>
          </a:stretch>
        </p:blipFill>
        <p:spPr>
          <a:xfrm>
            <a:off x="1822" y="836712"/>
            <a:ext cx="4427984" cy="5331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7984" y="476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Zmije (podvrsta </a:t>
            </a:r>
            <a:r>
              <a:rPr lang="hr-HR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Serpente</a:t>
            </a:r>
            <a:r>
              <a:rPr lang="hr-H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) su dugački, bez udova, fleksibilni gmazovi</a:t>
            </a:r>
            <a:r>
              <a:rPr lang="hr-H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. Postoji </a:t>
            </a:r>
            <a:r>
              <a:rPr lang="hr-H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oko 2900 vrsta zmija, </a:t>
            </a:r>
            <a:r>
              <a:rPr lang="hr-H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o</a:t>
            </a:r>
            <a:r>
              <a:rPr lang="hr-H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d kojih su 375 otrovnih.</a:t>
            </a:r>
            <a:endParaRPr lang="en-US" b="1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Open Sans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_9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2834934"/>
            <a:ext cx="5364088" cy="40230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332656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Ptice imaju perje, krila, nose jaja te su toplokrvne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Ima oko 10000 raznih vrsta ptica u svijetu.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Noj je najveća ptica na svijetu, nosi najveća jaja i najbrža je ptica na svijetu (trči do 97 km/h)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Znanstvenici vjeruju da su se ptice razvile iz </a:t>
            </a:r>
            <a:r>
              <a:rPr lang="hr-HR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teropodnih</a:t>
            </a: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dinosaura</a:t>
            </a: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b="0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-20160913-WA0000.jpg"/>
          <p:cNvPicPr>
            <a:picLocks noChangeAspect="1"/>
          </p:cNvPicPr>
          <p:nvPr/>
        </p:nvPicPr>
        <p:blipFill>
          <a:blip r:embed="rId2" cstate="print"/>
          <a:srcRect l="17108" r="13452"/>
          <a:stretch>
            <a:fillRect/>
          </a:stretch>
        </p:blipFill>
        <p:spPr>
          <a:xfrm rot="5400000">
            <a:off x="5260386" y="-67190"/>
            <a:ext cx="3816424" cy="3950804"/>
          </a:xfrm>
          <a:prstGeom prst="rect">
            <a:avLst/>
          </a:prstGeom>
        </p:spPr>
      </p:pic>
      <p:pic>
        <p:nvPicPr>
          <p:cNvPr id="3" name="Slika 2" descr="IMG-20160512-WA0004.jpg"/>
          <p:cNvPicPr>
            <a:picLocks noChangeAspect="1"/>
          </p:cNvPicPr>
          <p:nvPr/>
        </p:nvPicPr>
        <p:blipFill>
          <a:blip r:embed="rId3" cstate="print"/>
          <a:srcRect t="12600"/>
          <a:stretch>
            <a:fillRect/>
          </a:stretch>
        </p:blipFill>
        <p:spPr>
          <a:xfrm>
            <a:off x="1475656" y="1916832"/>
            <a:ext cx="3180094" cy="4941168"/>
          </a:xfrm>
          <a:prstGeom prst="rect">
            <a:avLst/>
          </a:prstGeom>
        </p:spPr>
      </p:pic>
      <p:pic>
        <p:nvPicPr>
          <p:cNvPr id="4" name="Slika 3" descr="IMG-20160504-WA0001.jpg"/>
          <p:cNvPicPr>
            <a:picLocks noChangeAspect="1"/>
          </p:cNvPicPr>
          <p:nvPr/>
        </p:nvPicPr>
        <p:blipFill>
          <a:blip r:embed="rId4" cstate="print"/>
          <a:srcRect l="7476" r="11413" b="3801"/>
          <a:stretch>
            <a:fillRect/>
          </a:stretch>
        </p:blipFill>
        <p:spPr>
          <a:xfrm>
            <a:off x="4644008" y="3855903"/>
            <a:ext cx="4499992" cy="30020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6632"/>
            <a:ext cx="49244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Zečevi bi se trebali držati u parovima. Društvo je ključno za dobrobit zečeva – bez društva kastrirani zečevi postanu usamljeni i postane im dosadno.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U divljini, zečevi su socijalna bića, činjenica koja se ne mijenja ako su ljubimci.</a:t>
            </a:r>
            <a:endParaRPr lang="en-US" b="0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160929_142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394289" y="1310568"/>
            <a:ext cx="4799630" cy="2699792"/>
          </a:xfrm>
          <a:prstGeom prst="rect">
            <a:avLst/>
          </a:prstGeom>
        </p:spPr>
      </p:pic>
      <p:pic>
        <p:nvPicPr>
          <p:cNvPr id="4" name="Slika 3" descr="20161010_163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086870" y="1203502"/>
            <a:ext cx="4968552" cy="2794811"/>
          </a:xfrm>
          <a:prstGeom prst="rect">
            <a:avLst/>
          </a:prstGeom>
        </p:spPr>
      </p:pic>
      <p:pic>
        <p:nvPicPr>
          <p:cNvPr id="5" name="Slika 4" descr="zec i Ivan V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4812" y="1746069"/>
            <a:ext cx="3685287" cy="49411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1800" y="268741"/>
            <a:ext cx="3685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Zečevi su dugo prepoznati kao simboli plodnosti i ponovnog rođenja, otud povezanost s proljećem i Uskrsom.</a:t>
            </a:r>
            <a:endParaRPr lang="en-US" b="0" i="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097299"/>
            <a:ext cx="3491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Zec je jedna od 12 životinja u kineskom horoskopu. Predstavlja dražesnost, dobrodušnost, osjetljivost, suosjećanje, nježnost i elegantnost</a:t>
            </a:r>
            <a:endParaRPr lang="en-US" b="0" i="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692696"/>
            <a:ext cx="9079832" cy="3456384"/>
          </a:xfrm>
          <a:solidFill>
            <a:srgbClr val="00B0F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hr-HR" sz="3200" dirty="0" smtClean="0">
                <a:solidFill>
                  <a:srgbClr val="FFFF00"/>
                </a:solidFill>
              </a:rPr>
              <a:t>Hvala na kooperativnosti i pažnji.</a:t>
            </a:r>
            <a:br>
              <a:rPr lang="hr-HR" sz="3200" dirty="0" smtClean="0">
                <a:solidFill>
                  <a:srgbClr val="FFFF00"/>
                </a:solidFill>
              </a:rPr>
            </a:br>
            <a:r>
              <a:rPr lang="hr-HR" sz="3200" dirty="0" smtClean="0">
                <a:solidFill>
                  <a:srgbClr val="FFFF00"/>
                </a:solidFill>
              </a:rPr>
              <a:t/>
            </a:r>
            <a:br>
              <a:rPr lang="hr-HR" sz="3200" dirty="0" smtClean="0">
                <a:solidFill>
                  <a:srgbClr val="FFFF00"/>
                </a:solidFill>
              </a:rPr>
            </a:br>
            <a:r>
              <a:rPr lang="hr-HR" sz="3200" dirty="0" smtClean="0">
                <a:solidFill>
                  <a:srgbClr val="FFFF00"/>
                </a:solidFill>
              </a:rPr>
              <a:t>Nadamo se da ste nešto naučili novo, uzbudljivo danas.</a:t>
            </a:r>
            <a:endParaRPr lang="hr-HR" sz="3200" dirty="0">
              <a:solidFill>
                <a:srgbClr val="FFFF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897560" y="4411686"/>
            <a:ext cx="5987008" cy="1513640"/>
          </a:xfrm>
        </p:spPr>
        <p:txBody>
          <a:bodyPr>
            <a:noAutofit/>
          </a:bodyPr>
          <a:lstStyle/>
          <a:p>
            <a:pPr algn="r"/>
            <a:r>
              <a:rPr lang="hr-HR" sz="1400" dirty="0" smtClean="0"/>
              <a:t>Mentori projekta: Ela </a:t>
            </a:r>
            <a:r>
              <a:rPr lang="hr-HR" sz="1400" dirty="0" err="1" smtClean="0"/>
              <a:t>Ivanić,prof</a:t>
            </a:r>
            <a:r>
              <a:rPr lang="hr-HR" sz="1400" dirty="0" smtClean="0"/>
              <a:t>.</a:t>
            </a:r>
          </a:p>
          <a:p>
            <a:pPr algn="r"/>
            <a:r>
              <a:rPr lang="hr-HR" sz="1400" dirty="0" smtClean="0"/>
              <a:t>Ivana </a:t>
            </a:r>
            <a:r>
              <a:rPr lang="hr-HR" sz="1400" dirty="0" err="1" smtClean="0"/>
              <a:t>Jurić,prof</a:t>
            </a:r>
            <a:r>
              <a:rPr lang="hr-HR" sz="1400" dirty="0" smtClean="0"/>
              <a:t>. </a:t>
            </a:r>
          </a:p>
          <a:p>
            <a:pPr algn="r"/>
            <a:endParaRPr lang="hr-HR" sz="1400" dirty="0"/>
          </a:p>
          <a:p>
            <a:pPr algn="r"/>
            <a:r>
              <a:rPr lang="hr-HR" sz="1400" dirty="0" smtClean="0"/>
              <a:t>Prezentaciju napravio: Dominik Galović </a:t>
            </a:r>
          </a:p>
          <a:p>
            <a:pPr algn="r"/>
            <a:r>
              <a:rPr lang="hr-HR" sz="1400" dirty="0" smtClean="0"/>
              <a:t>Preveo na hrvatski: Lovro </a:t>
            </a:r>
            <a:r>
              <a:rPr lang="hr-HR" sz="1400" dirty="0" err="1" smtClean="0"/>
              <a:t>Mišak</a:t>
            </a:r>
            <a:endParaRPr lang="hr-HR" sz="1400" dirty="0" smtClean="0"/>
          </a:p>
          <a:p>
            <a:endParaRPr lang="hr-HR" sz="1400" dirty="0"/>
          </a:p>
        </p:txBody>
      </p:sp>
      <p:sp>
        <p:nvSpPr>
          <p:cNvPr id="4" name="Rectangle 3"/>
          <p:cNvSpPr/>
          <p:nvPr/>
        </p:nvSpPr>
        <p:spPr>
          <a:xfrm>
            <a:off x="611560" y="47991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4.October 2016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b="0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60121_205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7956" y="3140968"/>
            <a:ext cx="4956043" cy="3717032"/>
          </a:xfrm>
          <a:prstGeom prst="rect">
            <a:avLst/>
          </a:prstGeom>
        </p:spPr>
      </p:pic>
      <p:pic>
        <p:nvPicPr>
          <p:cNvPr id="3" name="Slika 2" descr="20160116_151514.jpg"/>
          <p:cNvPicPr>
            <a:picLocks noChangeAspect="1"/>
          </p:cNvPicPr>
          <p:nvPr/>
        </p:nvPicPr>
        <p:blipFill>
          <a:blip r:embed="rId3" cstate="print"/>
          <a:srcRect t="4200"/>
          <a:stretch>
            <a:fillRect/>
          </a:stretch>
        </p:blipFill>
        <p:spPr>
          <a:xfrm>
            <a:off x="107505" y="0"/>
            <a:ext cx="5574198" cy="4005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5" y="4785200"/>
            <a:ext cx="3744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  <a:latin typeface="arial" panose="020B0604020202020204" pitchFamily="34" charset="0"/>
              </a:rPr>
              <a:t>Štenci imaju 28 zubi, a odrasli psi imaju 42.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60605_122205.jpg"/>
          <p:cNvPicPr>
            <a:picLocks noChangeAspect="1"/>
          </p:cNvPicPr>
          <p:nvPr/>
        </p:nvPicPr>
        <p:blipFill>
          <a:blip r:embed="rId2" cstate="print"/>
          <a:srcRect l="1963" t="6951"/>
          <a:stretch>
            <a:fillRect/>
          </a:stretch>
        </p:blipFill>
        <p:spPr>
          <a:xfrm rot="5400000">
            <a:off x="-983670" y="1014300"/>
            <a:ext cx="6827371" cy="4860032"/>
          </a:xfrm>
          <a:prstGeom prst="rect">
            <a:avLst/>
          </a:prstGeom>
        </p:spPr>
      </p:pic>
      <p:pic>
        <p:nvPicPr>
          <p:cNvPr id="3" name="Slika 2" descr="IMG_0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3164" y="0"/>
            <a:ext cx="383083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08104" y="476672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Pseće oči sadrže posebne membrane, zvane </a:t>
            </a:r>
            <a:r>
              <a:rPr lang="hr-HR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tapetum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lucidium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, koje im omogućavaju gledanje u mraku.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60529_123419.jpg"/>
          <p:cNvPicPr>
            <a:picLocks noChangeAspect="1"/>
          </p:cNvPicPr>
          <p:nvPr/>
        </p:nvPicPr>
        <p:blipFill>
          <a:blip r:embed="rId2" cstate="print"/>
          <a:srcRect r="10626"/>
          <a:stretch>
            <a:fillRect/>
          </a:stretch>
        </p:blipFill>
        <p:spPr>
          <a:xfrm>
            <a:off x="-1" y="3429000"/>
            <a:ext cx="4086199" cy="3429000"/>
          </a:xfrm>
          <a:prstGeom prst="rect">
            <a:avLst/>
          </a:prstGeom>
        </p:spPr>
      </p:pic>
      <p:pic>
        <p:nvPicPr>
          <p:cNvPr id="3" name="Slika 2" descr="20160529_123743.jpg"/>
          <p:cNvPicPr>
            <a:picLocks noChangeAspect="1"/>
          </p:cNvPicPr>
          <p:nvPr/>
        </p:nvPicPr>
        <p:blipFill>
          <a:blip r:embed="rId3" cstate="print"/>
          <a:srcRect l="8263" b="3801"/>
          <a:stretch>
            <a:fillRect/>
          </a:stretch>
        </p:blipFill>
        <p:spPr>
          <a:xfrm>
            <a:off x="0" y="0"/>
            <a:ext cx="4355976" cy="3425901"/>
          </a:xfrm>
          <a:prstGeom prst="rect">
            <a:avLst/>
          </a:prstGeom>
        </p:spPr>
      </p:pic>
      <p:pic>
        <p:nvPicPr>
          <p:cNvPr id="4" name="Slika 3" descr="20160529_152018.jpg"/>
          <p:cNvPicPr>
            <a:picLocks noChangeAspect="1"/>
          </p:cNvPicPr>
          <p:nvPr/>
        </p:nvPicPr>
        <p:blipFill>
          <a:blip r:embed="rId4" cstate="print"/>
          <a:srcRect l="26188" b="17451"/>
          <a:stretch>
            <a:fillRect/>
          </a:stretch>
        </p:blipFill>
        <p:spPr>
          <a:xfrm>
            <a:off x="4355976" y="736435"/>
            <a:ext cx="4788024" cy="6121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848433"/>
            <a:ext cx="4788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accent1"/>
                </a:solidFill>
                <a:latin typeface="arial" panose="020B0604020202020204" pitchFamily="34" charset="0"/>
              </a:rPr>
              <a:t>Štenci </a:t>
            </a:r>
            <a:r>
              <a:rPr lang="hr-HR" u="sng" dirty="0" smtClean="0">
                <a:solidFill>
                  <a:srgbClr val="00B0F0"/>
                </a:solidFill>
                <a:latin typeface="arial" panose="020B0604020202020204" pitchFamily="34" charset="0"/>
              </a:rPr>
              <a:t>dalmatinera</a:t>
            </a:r>
            <a:r>
              <a:rPr lang="hr-HR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se okote potpuno bijeli te razvijaju svoje točke kako rastu.</a:t>
            </a:r>
            <a:endParaRPr lang="hr-H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FullSizeRend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218925"/>
            <a:ext cx="5436096" cy="3639075"/>
          </a:xfrm>
          <a:prstGeom prst="rect">
            <a:avLst/>
          </a:prstGeom>
        </p:spPr>
      </p:pic>
      <p:pic>
        <p:nvPicPr>
          <p:cNvPr id="4" name="Slika 3" descr="IMG_95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779912" y="0"/>
            <a:ext cx="5364088" cy="40230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260648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Ako se tvoj pas ponaša čudno, uzmi kišobran!</a:t>
            </a:r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</a:rPr>
              <a:t> </a:t>
            </a:r>
            <a:endParaRPr lang="hr-HR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72% </a:t>
            </a:r>
            <a:r>
              <a:rPr lang="hr-HR" dirty="0" smtClean="0">
                <a:solidFill>
                  <a:schemeClr val="accent1"/>
                </a:solidFill>
                <a:latin typeface="arial" panose="020B0604020202020204" pitchFamily="34" charset="0"/>
              </a:rPr>
              <a:t>vlasnika pasa vjeruje da njihovi psi mogu predvidjeti olujno vrijeme.</a:t>
            </a:r>
            <a:endParaRPr lang="hr-HR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6096" y="4211354"/>
            <a:ext cx="3707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Za razliku od ljudi koji se znoje po cijelom tijelu, psi se znoje samo na svojim šapama.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31).jpg"/>
          <p:cNvPicPr>
            <a:picLocks noChangeAspect="1"/>
          </p:cNvPicPr>
          <p:nvPr/>
        </p:nvPicPr>
        <p:blipFill>
          <a:blip r:embed="rId2" cstate="print"/>
          <a:srcRect t="3801" r="8001"/>
          <a:stretch>
            <a:fillRect/>
          </a:stretch>
        </p:blipFill>
        <p:spPr>
          <a:xfrm>
            <a:off x="0" y="2132856"/>
            <a:ext cx="3389138" cy="4725144"/>
          </a:xfrm>
          <a:prstGeom prst="rect">
            <a:avLst/>
          </a:prstGeom>
        </p:spPr>
      </p:pic>
      <p:pic>
        <p:nvPicPr>
          <p:cNvPr id="3" name="Slika 2" descr="180437_200802196613322_374673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6497" y="0"/>
            <a:ext cx="6107503" cy="2894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88640"/>
            <a:ext cx="30364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Pomakni se!</a:t>
            </a:r>
            <a:r>
              <a:rPr lang="hr-HR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</a:rPr>
              <a:t>45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% 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pasa spava u krevetu sa svojim vlasnicima (sigurni smo i da veliki postotak uzima pokrivače za sebe!)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07904" y="40050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Nije baš sve crno i bijelo.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Mit je da psi vide sve samo crno i bijelo. Štoviše, vjeruje se da psi vide uglavnom plavo, zeleno-žuto, žuto i nekoliko nijansi sive.</a:t>
            </a:r>
            <a:endParaRPr lang="hr-H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- (3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5052053" cy="3789040"/>
          </a:xfrm>
          <a:prstGeom prst="rect">
            <a:avLst/>
          </a:prstGeom>
        </p:spPr>
      </p:pic>
      <p:pic>
        <p:nvPicPr>
          <p:cNvPr id="3" name="Slika 2" descr="IMAG2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0"/>
            <a:ext cx="5436096" cy="30578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5716" y="-1203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Ne, to nije samo da se doimaju neodoljivima.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 </a:t>
            </a:r>
            <a:r>
              <a:rPr lang="hr-HR" dirty="0" smtClean="0">
                <a:solidFill>
                  <a:srgbClr val="FFFF00"/>
                </a:solidFill>
                <a:latin typeface="arial" panose="020B0604020202020204" pitchFamily="34" charset="0"/>
              </a:rPr>
              <a:t>Psi se dok spavaju skupe u lopticu zbog prastarog instinkta, kako bi se zagrijali i zaštitili svoje vitalne organe od grabežljivaca.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0991" y="34861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Odrastanje. </a:t>
            </a:r>
            <a:r>
              <a:rPr lang="hr-HR" dirty="0" smtClean="0">
                <a:solidFill>
                  <a:srgbClr val="FF0000"/>
                </a:solidFill>
                <a:latin typeface="arial" panose="020B0604020202020204" pitchFamily="34" charset="0"/>
              </a:rPr>
              <a:t>Dok su </a:t>
            </a:r>
            <a:r>
              <a:rPr lang="hr-HR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Chow</a:t>
            </a:r>
            <a:r>
              <a:rPr lang="hr-HR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r-HR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Chow</a:t>
            </a:r>
            <a:r>
              <a:rPr lang="hr-HR" dirty="0" smtClean="0">
                <a:solidFill>
                  <a:srgbClr val="FF0000"/>
                </a:solidFill>
                <a:latin typeface="arial" panose="020B0604020202020204" pitchFamily="34" charset="0"/>
              </a:rPr>
              <a:t> psi poznati po svojim plavo-crnim jezicima, zapravo su rođeni s ružičastim jezikom. Jezik ima postane plavo-crni od 8-10 tjedna života.</a:t>
            </a:r>
            <a:endParaRPr lang="hr-H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CA72677B-2F8C-4192-8EBE-D360BE3B20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</TotalTime>
  <Words>1113</Words>
  <Application>Microsoft Office PowerPoint</Application>
  <PresentationFormat>Prikaz na zaslonu (4:3)</PresentationFormat>
  <Paragraphs>123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37" baseType="lpstr">
      <vt:lpstr>Retrospect</vt:lpstr>
      <vt:lpstr>     Svjetski dan životinja         </vt:lpstr>
      <vt:lpstr>Postoje stotine službenih vrsta pasa, pasmina u svijetu, a vrsta mješanaca ima više nego što možemo izbrojati. Svaki pas ima jedinstvenu osobnost, ali jedno je sigurno – da su dobro društvo i zanimljiva bića.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Mačke su jedni od popularnijih, ako ne i najpopularniji ljubimci na svijetu. U svijetu ima više od 500 milijuna domaćih mačaka.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Hvala na kooperativnosti i pažnji.  Nadamo se da ste nešto naučili novo, uzbudljivo danas.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Galovic</dc:creator>
  <cp:lastModifiedBy>horvati</cp:lastModifiedBy>
  <cp:revision>125</cp:revision>
  <dcterms:created xsi:type="dcterms:W3CDTF">2016-10-18T22:06:56Z</dcterms:created>
  <dcterms:modified xsi:type="dcterms:W3CDTF">2017-02-28T14:40:19Z</dcterms:modified>
</cp:coreProperties>
</file>